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8" r:id="rId7"/>
    <p:sldId id="264" r:id="rId8"/>
    <p:sldId id="269" r:id="rId9"/>
    <p:sldId id="270" r:id="rId10"/>
    <p:sldId id="271" r:id="rId11"/>
    <p:sldId id="272" r:id="rId12"/>
    <p:sldId id="273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300" r:id="rId24"/>
    <p:sldId id="301" r:id="rId25"/>
    <p:sldId id="302" r:id="rId26"/>
    <p:sldId id="303" r:id="rId27"/>
    <p:sldId id="292" r:id="rId28"/>
    <p:sldId id="293" r:id="rId29"/>
    <p:sldId id="305" r:id="rId30"/>
    <p:sldId id="304" r:id="rId31"/>
    <p:sldId id="306" r:id="rId32"/>
    <p:sldId id="295" r:id="rId33"/>
    <p:sldId id="310" r:id="rId34"/>
    <p:sldId id="296" r:id="rId35"/>
    <p:sldId id="313" r:id="rId36"/>
    <p:sldId id="297" r:id="rId37"/>
    <p:sldId id="316" r:id="rId38"/>
    <p:sldId id="294" r:id="rId39"/>
    <p:sldId id="307" r:id="rId40"/>
    <p:sldId id="308" r:id="rId41"/>
    <p:sldId id="309" r:id="rId42"/>
    <p:sldId id="311" r:id="rId43"/>
    <p:sldId id="312" r:id="rId44"/>
    <p:sldId id="314" r:id="rId45"/>
    <p:sldId id="315" r:id="rId46"/>
    <p:sldId id="317" r:id="rId47"/>
    <p:sldId id="318" r:id="rId48"/>
    <p:sldId id="319" r:id="rId49"/>
    <p:sldId id="333" r:id="rId50"/>
    <p:sldId id="298" r:id="rId51"/>
    <p:sldId id="334" r:id="rId52"/>
    <p:sldId id="320" r:id="rId53"/>
    <p:sldId id="321" r:id="rId54"/>
    <p:sldId id="335" r:id="rId55"/>
    <p:sldId id="322" r:id="rId56"/>
    <p:sldId id="324" r:id="rId57"/>
    <p:sldId id="336" r:id="rId58"/>
    <p:sldId id="323" r:id="rId59"/>
    <p:sldId id="326" r:id="rId60"/>
    <p:sldId id="328" r:id="rId61"/>
    <p:sldId id="329" r:id="rId62"/>
    <p:sldId id="330" r:id="rId63"/>
    <p:sldId id="331" r:id="rId64"/>
    <p:sldId id="332" r:id="rId65"/>
    <p:sldId id="299" r:id="rId66"/>
    <p:sldId id="274" r:id="rId67"/>
    <p:sldId id="275" r:id="rId68"/>
    <p:sldId id="266" r:id="rId69"/>
    <p:sldId id="337" r:id="rId70"/>
    <p:sldId id="338" r:id="rId71"/>
    <p:sldId id="339" r:id="rId72"/>
    <p:sldId id="350" r:id="rId73"/>
    <p:sldId id="340" r:id="rId74"/>
    <p:sldId id="351" r:id="rId75"/>
    <p:sldId id="341" r:id="rId76"/>
    <p:sldId id="342" r:id="rId77"/>
    <p:sldId id="343" r:id="rId78"/>
    <p:sldId id="345" r:id="rId79"/>
    <p:sldId id="344" r:id="rId80"/>
    <p:sldId id="346" r:id="rId81"/>
    <p:sldId id="376" r:id="rId82"/>
    <p:sldId id="377" r:id="rId83"/>
    <p:sldId id="276" r:id="rId84"/>
    <p:sldId id="277" r:id="rId85"/>
    <p:sldId id="27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58" r:id="rId94"/>
    <p:sldId id="366" r:id="rId95"/>
    <p:sldId id="367" r:id="rId96"/>
    <p:sldId id="375" r:id="rId97"/>
    <p:sldId id="368" r:id="rId98"/>
    <p:sldId id="369" r:id="rId99"/>
    <p:sldId id="265" r:id="rId100"/>
    <p:sldId id="257" r:id="rId101"/>
    <p:sldId id="258" r:id="rId102"/>
    <p:sldId id="259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2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1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6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55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9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11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3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4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AF6BC-65CF-4228-982E-22F09D67D3FC}" type="datetimeFigureOut">
              <a:rPr lang="en-US" smtClean="0"/>
              <a:t>16-Dec-19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036A1-0216-42A6-8C4F-982C7E826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5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nWidjanarko/Analisis-Data-Kecelakaan-Lalu-Lintas-di-Beberapa-Negara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ProyekUAS_Probstok04_IvanWidjanarko_1806148706_SocialMedia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oecd.org/transport/passenger-transport.htm#indicator-chart" TargetMode="External"/><Relationship Id="rId2" Type="http://schemas.openxmlformats.org/officeDocument/2006/relationships/hyperlink" Target="https://data.oecd.org/transport/road-accidents.htm#indicator-char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3457" y="545911"/>
            <a:ext cx="10372299" cy="2265527"/>
          </a:xfrm>
        </p:spPr>
        <p:txBody>
          <a:bodyPr>
            <a:noAutofit/>
          </a:bodyPr>
          <a:lstStyle/>
          <a:p>
            <a:r>
              <a:rPr lang="en-US" sz="7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b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7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Lintas</a:t>
            </a:r>
            <a:endParaRPr 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3457" y="4419929"/>
            <a:ext cx="3562066" cy="1966249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Disusun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463550" algn="l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Ivan Widjanarko</a:t>
            </a:r>
          </a:p>
          <a:p>
            <a:pPr marL="463550" algn="l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Teknik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algn="l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1806148706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70294" y="3261740"/>
            <a:ext cx="32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Proyek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UAS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Probstok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– 04</a:t>
            </a:r>
          </a:p>
          <a:p>
            <a:pPr algn="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7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algn="just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Berikutnya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ARIMA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permodelan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marL="463550" algn="just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Terakhir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hubungan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hubungan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Linear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kemiringan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3836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Link Source Code GitHub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786" y="2985684"/>
            <a:ext cx="9056427" cy="9858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github.com/IvanWidjanarko/Analisis-Data-Kecelakaan-Lalu-Lintas-di-Beberapa-Negara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798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Link Social Media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85685"/>
            <a:ext cx="10515600" cy="10813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bit.ly/ProyekUAS_Probstok04_IvanWidjanarko_1806148706_SocialMedia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3578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8149" y="2743199"/>
            <a:ext cx="7961194" cy="1462799"/>
          </a:xfrm>
        </p:spPr>
        <p:txBody>
          <a:bodyPr>
            <a:normAutofit/>
          </a:bodyPr>
          <a:lstStyle/>
          <a:p>
            <a:r>
              <a:rPr lang="en-US" sz="96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9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Kasih</a:t>
            </a:r>
            <a:endParaRPr lang="en-US" sz="9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26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19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Library yang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23470" r="19739" b="53633"/>
          <a:stretch/>
        </p:blipFill>
        <p:spPr>
          <a:xfrm>
            <a:off x="1501254" y="2292824"/>
            <a:ext cx="9852546" cy="37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1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umpy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pandas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membaca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data .csv</a:t>
            </a:r>
          </a:p>
          <a:p>
            <a:pPr marL="463550"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atplotlib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garis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batang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63550"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tatsmodels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stasioner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ACF, PACF,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ARIMA.</a:t>
            </a:r>
          </a:p>
          <a:p>
            <a:pPr marL="463550"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arnings agar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peringatan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mendatang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63550" algn="just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sklearn.linear_model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linearnya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63550" algn="just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cipy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persamaan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linearnya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316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</a:p>
          <a:p>
            <a:pPr marL="0" indent="0" algn="just">
              <a:buNone/>
              <a:tabLst>
                <a:tab pos="463550" algn="l"/>
              </a:tabLst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path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jalur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Notebook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mengetahui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directory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letak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file .csv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folder. Ada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path yang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dibuat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accident, death, injure, rail, road,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rata-rata.</a:t>
            </a:r>
          </a:p>
        </p:txBody>
      </p:sp>
    </p:spTree>
    <p:extLst>
      <p:ext uri="{BB962C8B-B14F-4D97-AF65-F5344CB8AC3E}">
        <p14:creationId xmlns:p14="http://schemas.microsoft.com/office/powerpoint/2010/main" val="326905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847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Path Accident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24068" r="19851" b="5849"/>
          <a:stretch/>
        </p:blipFill>
        <p:spPr>
          <a:xfrm>
            <a:off x="1528548" y="2306471"/>
            <a:ext cx="9825251" cy="43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3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847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Path Death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23669" r="19963" b="5650"/>
          <a:stretch/>
        </p:blipFill>
        <p:spPr>
          <a:xfrm>
            <a:off x="1528548" y="2306472"/>
            <a:ext cx="9825251" cy="43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3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94494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Path Injure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t="23868" r="19963" b="6049"/>
          <a:stretch/>
        </p:blipFill>
        <p:spPr>
          <a:xfrm>
            <a:off x="1501254" y="2320121"/>
            <a:ext cx="9852546" cy="43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19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Path Rail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23868" r="19963" b="6646"/>
          <a:stretch/>
        </p:blipFill>
        <p:spPr>
          <a:xfrm>
            <a:off x="1514900" y="2292824"/>
            <a:ext cx="9838899" cy="42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5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55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Path Road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21678" r="19963" b="6048"/>
          <a:stretch/>
        </p:blipFill>
        <p:spPr>
          <a:xfrm>
            <a:off x="1514900" y="2279176"/>
            <a:ext cx="9838899" cy="43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69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90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Path Rata-Rata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38601" r="19963" b="31135"/>
          <a:stretch/>
        </p:blipFill>
        <p:spPr>
          <a:xfrm>
            <a:off x="1528548" y="2265528"/>
            <a:ext cx="9825251" cy="28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2625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2625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2625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2625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Poster /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Infografis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2625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2625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Link Source Code GitHub</a:t>
            </a:r>
          </a:p>
          <a:p>
            <a:pPr marL="682625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Link Social Media</a:t>
            </a:r>
          </a:p>
        </p:txBody>
      </p:sp>
    </p:spTree>
    <p:extLst>
      <p:ext uri="{BB962C8B-B14F-4D97-AF65-F5344CB8AC3E}">
        <p14:creationId xmlns:p14="http://schemas.microsoft.com/office/powerpoint/2010/main" val="2956980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Nama_Path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algn="just">
              <a:buNone/>
              <a:tabLst>
                <a:tab pos="463550" algn="l"/>
              </a:tabLst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yntax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membaca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file csv yang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adanya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path yang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didefinisikan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  <a:tabLst>
                <a:tab pos="463550" algn="l"/>
              </a:tabLs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Variabel_File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.set_index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([‘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Judul_Kolom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’])</a:t>
            </a:r>
          </a:p>
          <a:p>
            <a:pPr marL="0" indent="0" algn="just">
              <a:buNone/>
              <a:tabLst>
                <a:tab pos="463550" algn="l"/>
              </a:tabLs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Syntax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berfungsi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menghilangkan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index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terakhir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956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Accident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054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et_index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Accident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t="22474" r="56888" b="5849"/>
          <a:stretch/>
        </p:blipFill>
        <p:spPr>
          <a:xfrm>
            <a:off x="1514902" y="2306472"/>
            <a:ext cx="3671247" cy="4432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21280" r="52874" b="5849"/>
          <a:stretch/>
        </p:blipFill>
        <p:spPr>
          <a:xfrm>
            <a:off x="6696501" y="2326172"/>
            <a:ext cx="3976048" cy="43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18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1789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Death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2178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et_index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Death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27451" r="59423" b="5850"/>
          <a:stretch/>
        </p:blipFill>
        <p:spPr>
          <a:xfrm>
            <a:off x="1514901" y="2347414"/>
            <a:ext cx="3657600" cy="4311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25462" r="55224" b="5052"/>
          <a:stretch/>
        </p:blipFill>
        <p:spPr>
          <a:xfrm>
            <a:off x="6696501" y="2347414"/>
            <a:ext cx="3962400" cy="43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1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35438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Injure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354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et_index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Injure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22873" r="58430" b="5849"/>
          <a:stretch/>
        </p:blipFill>
        <p:spPr>
          <a:xfrm>
            <a:off x="1528548" y="2361063"/>
            <a:ext cx="3643953" cy="435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21280" r="54328" b="6048"/>
          <a:stretch/>
        </p:blipFill>
        <p:spPr>
          <a:xfrm>
            <a:off x="6710147" y="2361063"/>
            <a:ext cx="3948753" cy="43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5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1790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Rail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2179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set_index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Rail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3" t="28447" r="60149" b="5650"/>
          <a:stretch/>
        </p:blipFill>
        <p:spPr>
          <a:xfrm>
            <a:off x="1528548" y="2347415"/>
            <a:ext cx="3671249" cy="4256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4" t="26257" r="56120" b="5650"/>
          <a:stretch/>
        </p:blipFill>
        <p:spPr>
          <a:xfrm>
            <a:off x="6710148" y="2347415"/>
            <a:ext cx="3948753" cy="42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0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1790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Road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2179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set_index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Road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24266" r="60373" b="5252"/>
          <a:stretch/>
        </p:blipFill>
        <p:spPr>
          <a:xfrm>
            <a:off x="1514900" y="2347415"/>
            <a:ext cx="3671249" cy="4309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2" t="21478" r="56120" b="5451"/>
          <a:stretch/>
        </p:blipFill>
        <p:spPr>
          <a:xfrm>
            <a:off x="6696500" y="2347415"/>
            <a:ext cx="3976049" cy="43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80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1790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Rata-Rata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2179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set_index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Rata-Rata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2" t="38203" r="55784" b="37706"/>
          <a:stretch/>
        </p:blipFill>
        <p:spPr>
          <a:xfrm>
            <a:off x="1514901" y="2347415"/>
            <a:ext cx="3671248" cy="2292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63291" r="56120" b="13016"/>
          <a:stretch/>
        </p:blipFill>
        <p:spPr>
          <a:xfrm>
            <a:off x="6696501" y="2347415"/>
            <a:ext cx="3976048" cy="22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Syntax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  <a:tabLst>
                <a:tab pos="463550" algn="l"/>
              </a:tabLst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plt.figure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ukuran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kotak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plt.rc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ukuran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label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sumbu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judul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plt.xlabel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plt.ylabel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label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sumbu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x &amp; y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plt.xlim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plt.ylim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sumbu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x &amp; y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plt.plot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grafiknya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plt.legend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legenda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plt.show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869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438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Accident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23470" r="20300" b="42683"/>
          <a:stretch/>
        </p:blipFill>
        <p:spPr>
          <a:xfrm>
            <a:off x="1514900" y="2361063"/>
            <a:ext cx="9838899" cy="41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3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28845" r="20298" b="12221"/>
          <a:stretch/>
        </p:blipFill>
        <p:spPr>
          <a:xfrm>
            <a:off x="1514900" y="1690689"/>
            <a:ext cx="9838899" cy="50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5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memasuki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masa-masa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liburan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akhir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akhir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semester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ganjil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sedikit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orang yang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masa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liburan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berlibur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pulang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kampung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masing-masing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tahun-tahun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pasti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saja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insiden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saat-saat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teringat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berusaha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menganalisis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Data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data.oecd.org/transport/road-accidents.htm#indicator-chart</a:t>
            </a:r>
            <a:r>
              <a:rPr lang="en-US" dirty="0" smtClean="0"/>
              <a:t> &amp;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data.oecd.org/transport/passenger-transport.htm#indicator-chart</a:t>
            </a:r>
            <a:r>
              <a:rPr lang="en-US" dirty="0" smtClean="0"/>
              <a:t>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4011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847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Death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32031" r="20523" b="34321"/>
          <a:stretch/>
        </p:blipFill>
        <p:spPr>
          <a:xfrm>
            <a:off x="1528548" y="2306472"/>
            <a:ext cx="9825251" cy="42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87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9" t="22275" r="20310" b="19787"/>
          <a:stretch/>
        </p:blipFill>
        <p:spPr>
          <a:xfrm>
            <a:off x="1528548" y="1690688"/>
            <a:ext cx="9825251" cy="50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01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790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Injure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27850" r="20633" b="38303"/>
          <a:stretch/>
        </p:blipFill>
        <p:spPr>
          <a:xfrm>
            <a:off x="1514900" y="2347415"/>
            <a:ext cx="9838899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40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29642" r="20523" b="12021"/>
          <a:stretch/>
        </p:blipFill>
        <p:spPr>
          <a:xfrm>
            <a:off x="1528548" y="1690688"/>
            <a:ext cx="9825251" cy="50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5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494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Rail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25660" r="20410" b="40890"/>
          <a:stretch/>
        </p:blipFill>
        <p:spPr>
          <a:xfrm>
            <a:off x="1514900" y="2320118"/>
            <a:ext cx="9838899" cy="43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00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22474" r="20298" b="17596"/>
          <a:stretch/>
        </p:blipFill>
        <p:spPr>
          <a:xfrm>
            <a:off x="1514900" y="1690688"/>
            <a:ext cx="9838899" cy="50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04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790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Road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24863" r="20523" b="41688"/>
          <a:stretch/>
        </p:blipFill>
        <p:spPr>
          <a:xfrm>
            <a:off x="1514900" y="2347415"/>
            <a:ext cx="9838899" cy="420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35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25859" r="20186" b="14809"/>
          <a:stretch/>
        </p:blipFill>
        <p:spPr>
          <a:xfrm>
            <a:off x="1514900" y="1690689"/>
            <a:ext cx="9838899" cy="50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66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494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Accident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23271" r="20410" b="41289"/>
          <a:stretch/>
        </p:blipFill>
        <p:spPr>
          <a:xfrm>
            <a:off x="1514900" y="2320118"/>
            <a:ext cx="9838899" cy="42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61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29642" r="20298" b="11623"/>
          <a:stretch/>
        </p:blipFill>
        <p:spPr>
          <a:xfrm>
            <a:off x="1514900" y="1690688"/>
            <a:ext cx="9838899" cy="50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9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/>
              <a:t>Data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data </a:t>
            </a:r>
            <a:r>
              <a:rPr lang="en-US" b="1" dirty="0" err="1"/>
              <a:t>kecelakaan</a:t>
            </a:r>
            <a:r>
              <a:rPr lang="en-US" b="1" dirty="0"/>
              <a:t> </a:t>
            </a:r>
            <a:r>
              <a:rPr lang="en-US" b="1" dirty="0" err="1"/>
              <a:t>lalu</a:t>
            </a:r>
            <a:r>
              <a:rPr lang="en-US" b="1" dirty="0"/>
              <a:t> </a:t>
            </a:r>
            <a:r>
              <a:rPr lang="en-US" b="1" dirty="0" err="1"/>
              <a:t>lintas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jumlah</a:t>
            </a:r>
            <a:r>
              <a:rPr lang="en-US" b="1" dirty="0"/>
              <a:t> </a:t>
            </a:r>
            <a:r>
              <a:rPr lang="en-US" b="1" dirty="0" err="1"/>
              <a:t>perjalanan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berbagai</a:t>
            </a:r>
            <a:r>
              <a:rPr lang="en-US" b="1" dirty="0"/>
              <a:t> </a:t>
            </a:r>
            <a:r>
              <a:rPr lang="en-US" b="1" dirty="0" err="1"/>
              <a:t>negara</a:t>
            </a:r>
            <a:r>
              <a:rPr lang="en-US" dirty="0"/>
              <a:t>. Ada </a:t>
            </a:r>
            <a:r>
              <a:rPr lang="en-US" b="1" dirty="0"/>
              <a:t>3 </a:t>
            </a:r>
            <a:r>
              <a:rPr lang="en-US" b="1" dirty="0" err="1"/>
              <a:t>jenis</a:t>
            </a:r>
            <a:r>
              <a:rPr lang="en-US" b="1" dirty="0"/>
              <a:t> </a:t>
            </a:r>
            <a:r>
              <a:rPr lang="en-US" b="1" dirty="0" err="1"/>
              <a:t>kecelakaan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kecelakaan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 (accident), </a:t>
            </a:r>
            <a:r>
              <a:rPr lang="en-US" dirty="0" err="1"/>
              <a:t>kecelakaan</a:t>
            </a:r>
            <a:r>
              <a:rPr lang="en-US" dirty="0"/>
              <a:t> yang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luka-luka</a:t>
            </a:r>
            <a:r>
              <a:rPr lang="en-US" dirty="0"/>
              <a:t> (injure),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kecelakaan</a:t>
            </a:r>
            <a:r>
              <a:rPr lang="en-US" dirty="0"/>
              <a:t> yang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kematian</a:t>
            </a:r>
            <a:r>
              <a:rPr lang="en-US" dirty="0"/>
              <a:t> (death).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b="1" dirty="0"/>
              <a:t>2 </a:t>
            </a:r>
            <a:r>
              <a:rPr lang="en-US" b="1" dirty="0" err="1"/>
              <a:t>jenis</a:t>
            </a:r>
            <a:r>
              <a:rPr lang="en-US" b="1" dirty="0"/>
              <a:t> </a:t>
            </a:r>
            <a:r>
              <a:rPr lang="en-US" b="1" dirty="0" err="1"/>
              <a:t>perjalanan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kereta</a:t>
            </a:r>
            <a:r>
              <a:rPr lang="en-US" dirty="0"/>
              <a:t> (rail)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(road). Data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annual (per </a:t>
            </a:r>
            <a:r>
              <a:rPr lang="en-US" dirty="0" err="1"/>
              <a:t>tahun</a:t>
            </a:r>
            <a:r>
              <a:rPr lang="en-US" dirty="0"/>
              <a:t>)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b="1" dirty="0"/>
              <a:t>1970 – 2017</a:t>
            </a:r>
            <a:r>
              <a:rPr lang="en-US" dirty="0"/>
              <a:t>.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48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Albania, Argentina, Armenia, Australia, Austria, Azerbaijan, Belarus, Belgium, Bosnia, Bulgaria, Canada, China, Croatia, Czech, Denmark, Estonia, Finland, France, Georgia, Germany, Greece, Hungary, India, Italy, Japan, Korea, Latvia, Lithuania, Macedonia, Mexico, Moldova, Montenegro, Netherlands, Norway, Poland, Portugal, Romania, Russia, Serbia, Slovakia, Slovenia, Spain, Sweden, Swiss, Turkey, UK, Ukraine,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USA.</a:t>
            </a:r>
          </a:p>
        </p:txBody>
      </p:sp>
    </p:spTree>
    <p:extLst>
      <p:ext uri="{BB962C8B-B14F-4D97-AF65-F5344CB8AC3E}">
        <p14:creationId xmlns:p14="http://schemas.microsoft.com/office/powerpoint/2010/main" val="380054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847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Death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22673" r="20410" b="42086"/>
          <a:stretch/>
        </p:blipFill>
        <p:spPr>
          <a:xfrm>
            <a:off x="1514900" y="2306472"/>
            <a:ext cx="9838899" cy="433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3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33025" r="20523" b="9434"/>
          <a:stretch/>
        </p:blipFill>
        <p:spPr>
          <a:xfrm>
            <a:off x="1528549" y="1690689"/>
            <a:ext cx="9825251" cy="50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3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790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Injure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28646" r="20410" b="36511"/>
          <a:stretch/>
        </p:blipFill>
        <p:spPr>
          <a:xfrm>
            <a:off x="1514900" y="2347414"/>
            <a:ext cx="9838899" cy="42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46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26655" r="20523" b="15605"/>
          <a:stretch/>
        </p:blipFill>
        <p:spPr>
          <a:xfrm>
            <a:off x="1528548" y="1690689"/>
            <a:ext cx="9825251" cy="50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33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790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Rail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26855" r="20410" b="38104"/>
          <a:stretch/>
        </p:blipFill>
        <p:spPr>
          <a:xfrm>
            <a:off x="1514900" y="2347415"/>
            <a:ext cx="9838899" cy="43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19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29642" r="20298" b="11026"/>
          <a:stretch/>
        </p:blipFill>
        <p:spPr>
          <a:xfrm>
            <a:off x="1514900" y="1690689"/>
            <a:ext cx="9838899" cy="50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12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494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Road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4" t="27651" r="20747" b="37307"/>
          <a:stretch/>
        </p:blipFill>
        <p:spPr>
          <a:xfrm>
            <a:off x="1514900" y="2320118"/>
            <a:ext cx="9838899" cy="42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71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0" t="24665" r="20186" b="16401"/>
          <a:stretch/>
        </p:blipFill>
        <p:spPr>
          <a:xfrm>
            <a:off x="1528548" y="1690688"/>
            <a:ext cx="9825251" cy="50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09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8142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3" t="27253" r="20298" b="44276"/>
          <a:stretch/>
        </p:blipFill>
        <p:spPr>
          <a:xfrm>
            <a:off x="1514900" y="2333767"/>
            <a:ext cx="9838899" cy="421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96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21877" r="20298" b="18591"/>
          <a:stretch/>
        </p:blipFill>
        <p:spPr>
          <a:xfrm>
            <a:off x="1528548" y="1690688"/>
            <a:ext cx="9825251" cy="50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0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/>
              <a:t>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Dari ke-48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membaginya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Negara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terdiri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22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Albania, Argentina, Armenia, Azerbaijan, Belarus, Bosnia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Herzegovina, Bulgaria, China, Croatia, Georgia, Hungary, India, Macedonia, Mexico, Moldova, Montenegro, Poland, Romania, Russia, Serbia, Turkey,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Ukraine.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Sementara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selebihnya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Australia, Austria, Belgium, Canada, Czech, Denmark, Estonia, Finland, France, Germany, Greece, Italy, Japan, Korea, Latvia, Lithuania, Netherlands, Norway, Portugal, Slovakia, Slovenia, Spain, Sweden, Swiss, UK,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USA.</a:t>
            </a:r>
          </a:p>
        </p:txBody>
      </p:sp>
    </p:spTree>
    <p:extLst>
      <p:ext uri="{BB962C8B-B14F-4D97-AF65-F5344CB8AC3E}">
        <p14:creationId xmlns:p14="http://schemas.microsoft.com/office/powerpoint/2010/main" val="1599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790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21280" r="20410" b="50050"/>
          <a:stretch/>
        </p:blipFill>
        <p:spPr>
          <a:xfrm>
            <a:off x="1514900" y="2347415"/>
            <a:ext cx="9838899" cy="431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4" t="34221" r="19963" b="6247"/>
          <a:stretch/>
        </p:blipFill>
        <p:spPr>
          <a:xfrm>
            <a:off x="1514900" y="1690688"/>
            <a:ext cx="9838899" cy="50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22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4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aktual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rata-rata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deviasi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rata-rata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deviasi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Menguji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kestasioneran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Menjalankan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Dicky Fuller Test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ACF (Autocorrelation Function)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PACF (Partial Autocorrelation Function)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permodelan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ARIMA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ARIMA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17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Aktual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(Rata-Rata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2" t="58272" r="19963" b="18065"/>
          <a:stretch/>
        </p:blipFill>
        <p:spPr>
          <a:xfrm>
            <a:off x="1514900" y="2320119"/>
            <a:ext cx="9838899" cy="433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99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26655" r="20186" b="12619"/>
          <a:stretch/>
        </p:blipFill>
        <p:spPr>
          <a:xfrm>
            <a:off x="1514900" y="1690688"/>
            <a:ext cx="9838899" cy="4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91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790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Rata-Rata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Deviasi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61100" r="20410" b="6048"/>
          <a:stretch/>
        </p:blipFill>
        <p:spPr>
          <a:xfrm>
            <a:off x="1514900" y="2347415"/>
            <a:ext cx="9838899" cy="42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79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21081" r="20074" b="58412"/>
          <a:stretch/>
        </p:blipFill>
        <p:spPr>
          <a:xfrm>
            <a:off x="1528548" y="1690688"/>
            <a:ext cx="9825251" cy="50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44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t="22342" r="20140" b="17124"/>
          <a:stretch/>
        </p:blipFill>
        <p:spPr>
          <a:xfrm>
            <a:off x="1514900" y="1690688"/>
            <a:ext cx="9838899" cy="5024011"/>
          </a:xfrm>
        </p:spPr>
      </p:pic>
    </p:spTree>
    <p:extLst>
      <p:ext uri="{BB962C8B-B14F-4D97-AF65-F5344CB8AC3E}">
        <p14:creationId xmlns:p14="http://schemas.microsoft.com/office/powerpoint/2010/main" val="977237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494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Stasioner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20682" r="20410" b="42484"/>
          <a:stretch/>
        </p:blipFill>
        <p:spPr>
          <a:xfrm>
            <a:off x="1514900" y="2320118"/>
            <a:ext cx="9838899" cy="42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40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790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Dicky Fuller Test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58513" r="20074" b="10229"/>
          <a:stretch/>
        </p:blipFill>
        <p:spPr>
          <a:xfrm>
            <a:off x="1514900" y="2347415"/>
            <a:ext cx="9838899" cy="43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7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datanya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11520 data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48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x 48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x 5 (3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+ 2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bernilai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0,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bukan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berarti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tetapi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berarti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diketahui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). Hal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disiasati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memperkirakan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nilainya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mencari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linear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memperoleh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kosong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algn="just">
              <a:buNone/>
              <a:tabLst>
                <a:tab pos="463550" algn="l"/>
              </a:tabLs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Namun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sampel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Ke-15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Bulgaria, Croatia, Hungary, Mexico, Moldova, Romania, Turkey, France, Germany, Italy, Japan, Portugal, Spain, Swiss, </a:t>
            </a:r>
            <a:r>
              <a:rPr lang="en-US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UK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57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8142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PACF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24465" r="20298" b="35117"/>
          <a:stretch/>
        </p:blipFill>
        <p:spPr>
          <a:xfrm>
            <a:off x="838200" y="2333767"/>
            <a:ext cx="10515600" cy="42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4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8" t="34888" r="20493" b="16183"/>
          <a:stretch/>
        </p:blipFill>
        <p:spPr>
          <a:xfrm>
            <a:off x="1528548" y="1690688"/>
            <a:ext cx="9825251" cy="4901181"/>
          </a:xfrm>
        </p:spPr>
      </p:pic>
    </p:spTree>
    <p:extLst>
      <p:ext uri="{BB962C8B-B14F-4D97-AF65-F5344CB8AC3E}">
        <p14:creationId xmlns:p14="http://schemas.microsoft.com/office/powerpoint/2010/main" val="2209742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847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Permodelan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ARIMA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72051" r="20410" b="6845"/>
          <a:stretch/>
        </p:blipFill>
        <p:spPr>
          <a:xfrm>
            <a:off x="838200" y="2306472"/>
            <a:ext cx="10515600" cy="420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92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2" t="38651" r="20316" b="7402"/>
          <a:stretch/>
        </p:blipFill>
        <p:spPr>
          <a:xfrm>
            <a:off x="1514900" y="1690688"/>
            <a:ext cx="9838899" cy="5064954"/>
          </a:xfrm>
        </p:spPr>
      </p:pic>
    </p:spTree>
    <p:extLst>
      <p:ext uri="{BB962C8B-B14F-4D97-AF65-F5344CB8AC3E}">
        <p14:creationId xmlns:p14="http://schemas.microsoft.com/office/powerpoint/2010/main" val="50810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2" t="25164" r="19963" b="38453"/>
          <a:stretch/>
        </p:blipFill>
        <p:spPr>
          <a:xfrm>
            <a:off x="838200" y="1690688"/>
            <a:ext cx="10515600" cy="5037658"/>
          </a:xfrm>
        </p:spPr>
      </p:pic>
    </p:spTree>
    <p:extLst>
      <p:ext uri="{BB962C8B-B14F-4D97-AF65-F5344CB8AC3E}">
        <p14:creationId xmlns:p14="http://schemas.microsoft.com/office/powerpoint/2010/main" val="126888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2" t="52765" r="19963" b="10852"/>
          <a:stretch/>
        </p:blipFill>
        <p:spPr>
          <a:xfrm>
            <a:off x="838200" y="1690688"/>
            <a:ext cx="10515600" cy="5037658"/>
          </a:xfrm>
        </p:spPr>
      </p:pic>
    </p:spTree>
    <p:extLst>
      <p:ext uri="{BB962C8B-B14F-4D97-AF65-F5344CB8AC3E}">
        <p14:creationId xmlns:p14="http://schemas.microsoft.com/office/powerpoint/2010/main" val="32414048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8142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Aktual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(Rata-Rata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di 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34819" r="20410" b="44873"/>
          <a:stretch/>
        </p:blipFill>
        <p:spPr>
          <a:xfrm>
            <a:off x="1514900" y="2333767"/>
            <a:ext cx="9838899" cy="43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05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t="25478" r="20316" b="13675"/>
          <a:stretch/>
        </p:blipFill>
        <p:spPr>
          <a:xfrm>
            <a:off x="1528548" y="1690688"/>
            <a:ext cx="9825251" cy="5064954"/>
          </a:xfrm>
        </p:spPr>
      </p:pic>
    </p:spTree>
    <p:extLst>
      <p:ext uri="{BB962C8B-B14F-4D97-AF65-F5344CB8AC3E}">
        <p14:creationId xmlns:p14="http://schemas.microsoft.com/office/powerpoint/2010/main" val="3452522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1791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Permodelan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ARIMA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58312" r="19963" b="6646"/>
          <a:stretch/>
        </p:blipFill>
        <p:spPr>
          <a:xfrm>
            <a:off x="1528548" y="2347415"/>
            <a:ext cx="9825251" cy="43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40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438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Aktual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(Rata-Rata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50747" r="19851" b="27551"/>
          <a:stretch/>
        </p:blipFill>
        <p:spPr>
          <a:xfrm>
            <a:off x="1514900" y="2361062"/>
            <a:ext cx="9838899" cy="439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88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ARIMA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permodelan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linear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mencari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hubungan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Nantinya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mengambil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hubungan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kenaikkan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berusaha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meramalkan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kemungkinan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turun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tahun-tahun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berikutnya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mengantisipasi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kemacetan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depannya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perkiraan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hipotesis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awal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juga.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Sebaliknya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juga.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berbanding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lurus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Hipotesis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berlaku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bagi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98635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t="30184" r="19963" b="9597"/>
          <a:stretch/>
        </p:blipFill>
        <p:spPr>
          <a:xfrm>
            <a:off x="1514900" y="1690687"/>
            <a:ext cx="9838899" cy="5010363"/>
          </a:xfrm>
        </p:spPr>
      </p:pic>
    </p:spTree>
    <p:extLst>
      <p:ext uri="{BB962C8B-B14F-4D97-AF65-F5344CB8AC3E}">
        <p14:creationId xmlns:p14="http://schemas.microsoft.com/office/powerpoint/2010/main" val="3649665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790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Permodelan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ARIMA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50747" r="19963" b="13813"/>
          <a:stretch/>
        </p:blipFill>
        <p:spPr>
          <a:xfrm>
            <a:off x="838200" y="2347414"/>
            <a:ext cx="10515600" cy="43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27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438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Aktual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(Rata-Rata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31235" r="19963" b="46267"/>
          <a:stretch/>
        </p:blipFill>
        <p:spPr>
          <a:xfrm>
            <a:off x="1528548" y="2361063"/>
            <a:ext cx="9825251" cy="43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35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t="25164" r="20140" b="14616"/>
          <a:stretch/>
        </p:blipFill>
        <p:spPr>
          <a:xfrm>
            <a:off x="1514900" y="1690688"/>
            <a:ext cx="9838899" cy="5010363"/>
          </a:xfrm>
        </p:spPr>
      </p:pic>
    </p:spTree>
    <p:extLst>
      <p:ext uri="{BB962C8B-B14F-4D97-AF65-F5344CB8AC3E}">
        <p14:creationId xmlns:p14="http://schemas.microsoft.com/office/powerpoint/2010/main" val="33709501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1790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Permodelan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ARIMA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2" t="51198" r="19787" b="13360"/>
          <a:stretch/>
        </p:blipFill>
        <p:spPr>
          <a:xfrm>
            <a:off x="1514900" y="2347416"/>
            <a:ext cx="9838899" cy="431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53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778"/>
          </a:xfrm>
        </p:spPr>
        <p:txBody>
          <a:bodyPr>
            <a:no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44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4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Linear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Mengubah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.csv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list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sumbu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x &amp; list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sumbu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y.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Membatasi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index ke-1,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Angka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Linearnya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syntax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LinearRegression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Nama_File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.fit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Memprediksikan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Linearnya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syntax </a:t>
            </a:r>
            <a:r>
              <a:rPr 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Nama_File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.predict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persamaan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y=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mx+c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syntax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stats.linregress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di mana slope = m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intercept = c.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hubungan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021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847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.csv to list,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linear, slope,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intercept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34221" r="19962" b="21777"/>
          <a:stretch/>
        </p:blipFill>
        <p:spPr>
          <a:xfrm>
            <a:off x="1514900" y="2306472"/>
            <a:ext cx="9838899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646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6381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t="31576" r="20074" b="46068"/>
          <a:stretch/>
        </p:blipFill>
        <p:spPr>
          <a:xfrm>
            <a:off x="1514900" y="2402006"/>
            <a:ext cx="9838899" cy="435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05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t="33633" r="20492" b="10852"/>
          <a:stretch/>
        </p:blipFill>
        <p:spPr>
          <a:xfrm>
            <a:off x="1514900" y="1690688"/>
            <a:ext cx="9838899" cy="5051306"/>
          </a:xfrm>
        </p:spPr>
      </p:pic>
    </p:spTree>
    <p:extLst>
      <p:ext uri="{BB962C8B-B14F-4D97-AF65-F5344CB8AC3E}">
        <p14:creationId xmlns:p14="http://schemas.microsoft.com/office/powerpoint/2010/main" val="944644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9085"/>
          </a:xfrm>
        </p:spPr>
        <p:txBody>
          <a:bodyPr/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Negara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30040" r="20298" b="48855"/>
          <a:stretch/>
        </p:blipFill>
        <p:spPr>
          <a:xfrm>
            <a:off x="1514900" y="2374710"/>
            <a:ext cx="9838899" cy="431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63550" algn="just"/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Pertama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-tama,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merapikan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internet agar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“clean”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dipakai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.csv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masing-masing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(accident, death,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injure)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(rail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road).</a:t>
            </a:r>
          </a:p>
          <a:p>
            <a:pPr marL="463550" algn="just"/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membaginya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mengambil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sampel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masing-masing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63550" algn="just"/>
            <a:r>
              <a:rPr lang="en-US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diperkecil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masing-masing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dihitung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rata-rata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accident, death,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injure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rata-rata rail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road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9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t="30810" r="20492" b="14302"/>
          <a:stretch/>
        </p:blipFill>
        <p:spPr>
          <a:xfrm>
            <a:off x="1514900" y="1690688"/>
            <a:ext cx="9838899" cy="4942124"/>
          </a:xfrm>
        </p:spPr>
      </p:pic>
    </p:spTree>
    <p:extLst>
      <p:ext uri="{BB962C8B-B14F-4D97-AF65-F5344CB8AC3E}">
        <p14:creationId xmlns:p14="http://schemas.microsoft.com/office/powerpoint/2010/main" val="3007839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900" y="1690688"/>
            <a:ext cx="5266899" cy="4942123"/>
          </a:xfrm>
        </p:spPr>
        <p:txBody>
          <a:bodyPr>
            <a:no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ari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samping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dilihat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(Road) di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sangat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naik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tahunnya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Sementara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kereta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justru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menandakan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meninggalkan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kereta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Mereka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sering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bepergian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kendaraan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pribadi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alam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luka-luka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(Injure)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angka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dibandingkan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biasa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dipastikan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hampir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minimal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luka-luka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Namun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disyukuri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sangat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sedikit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Pengendara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diharapkan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berhati-hati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lagi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berkendara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agar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21877" r="20298" b="18591"/>
          <a:stretch/>
        </p:blipFill>
        <p:spPr>
          <a:xfrm>
            <a:off x="838199" y="1690688"/>
            <a:ext cx="5248701" cy="49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58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248701" cy="4969419"/>
          </a:xfrm>
        </p:spPr>
        <p:txBody>
          <a:bodyPr>
            <a:no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(Road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Namun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membedakan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terletak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kereta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naik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sering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transportasi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kereta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sedikit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kemungkinan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keterlambatannya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ecelakaan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luka-luka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dilihat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berwarna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merah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samping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dibandingkan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berwarna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biru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(Accident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hijau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(Death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pengendara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wajib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mematuhi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peraturan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berlaku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meminimalisir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kemungkinan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terjadinya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4" t="34221" r="19963" b="6247"/>
          <a:stretch/>
        </p:blipFill>
        <p:spPr>
          <a:xfrm>
            <a:off x="6086901" y="1690688"/>
            <a:ext cx="5266899" cy="4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68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3295" y="1690688"/>
            <a:ext cx="5253251" cy="4914828"/>
          </a:xfrm>
        </p:spPr>
        <p:txBody>
          <a:bodyPr>
            <a:no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biasa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2016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Turki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berkaitan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insiden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Kudeta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Turki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2016, di mana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fraksi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Angkatan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Bersenjata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Turki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15-16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Juli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2016 di Istanbul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lokasi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kudeta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gagal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ungkin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orang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frustasi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berhati-hati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berkendara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Turki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Dari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lihat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rata-rata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biasa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naik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tetapi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perubahan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kenaikkannya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signifikan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28845" r="20298" b="12221"/>
          <a:stretch/>
        </p:blipFill>
        <p:spPr>
          <a:xfrm>
            <a:off x="838199" y="1690688"/>
            <a:ext cx="5285095" cy="49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56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6"/>
            <a:ext cx="5248701" cy="4969421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Turki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tingkat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Meksiko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kali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peningkatan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1979.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Tepatnya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31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Oktober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1979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pesawat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terbang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McDonnell Douglass DC-10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Bandara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Internasional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Kota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Meksiko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Rata-rata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mengalami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fluktuasi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menentu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9" t="22275" r="20310" b="19787"/>
          <a:stretch/>
        </p:blipFill>
        <p:spPr>
          <a:xfrm>
            <a:off x="6086901" y="1690687"/>
            <a:ext cx="5266899" cy="4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189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900" y="1690688"/>
            <a:ext cx="5266899" cy="4942123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luka-luka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masih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Turki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sangat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jauh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lain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rata-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ratanya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sendiri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Rata-rata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luka-luka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naik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Rata-rata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luka-luka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paling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dibandingkan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rata-rata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biasa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rata-rata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5" t="29642" r="20523" b="12021"/>
          <a:stretch/>
        </p:blipFill>
        <p:spPr>
          <a:xfrm>
            <a:off x="838199" y="1690688"/>
            <a:ext cx="5248701" cy="49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87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248701" cy="4969419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kereta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Rumania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1989,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sekaligus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selisih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sangat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drastis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disebabkan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evolusi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Rumania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akhir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tepatnya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16–25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1989.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etelah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revolusi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warga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enggan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bepergian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kereta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dikarenakan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penduduk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insiden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transportasi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kereta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ikut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juga.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22474" r="20298" b="17596"/>
          <a:stretch/>
        </p:blipFill>
        <p:spPr>
          <a:xfrm>
            <a:off x="6086901" y="1690688"/>
            <a:ext cx="5266899" cy="4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750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900" y="1690688"/>
            <a:ext cx="5266899" cy="4942123"/>
          </a:xfrm>
        </p:spPr>
        <p:txBody>
          <a:bodyPr>
            <a:no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Meksiko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2017.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terus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sangat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membingungkan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melihat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peristiwa-peristiwa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Meksiko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2017,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gempa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bumi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berkekuatan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8.1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7.1 M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7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19 September 2017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erupsi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gunung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Propocatepetl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10 November 2017.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encana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alam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Meksiko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tetapi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justru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25859" r="20186" b="14809"/>
          <a:stretch/>
        </p:blipFill>
        <p:spPr>
          <a:xfrm>
            <a:off x="838199" y="1690688"/>
            <a:ext cx="5248701" cy="49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644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248701" cy="4969419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Dari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terlihat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Jepang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puncak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2000.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etelah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Jepang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dikarenakan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Jepang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mengembangkan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pengetahuan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canggih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orang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bepergian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29642" r="20298" b="11623"/>
          <a:stretch/>
        </p:blipFill>
        <p:spPr>
          <a:xfrm>
            <a:off x="6086901" y="1690688"/>
            <a:ext cx="5266899" cy="4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573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900" y="1690688"/>
            <a:ext cx="5266899" cy="4942123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berarti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korban.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angka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ikut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33025" r="20523" b="9434"/>
          <a:stretch/>
        </p:blipFill>
        <p:spPr>
          <a:xfrm>
            <a:off x="838200" y="1690688"/>
            <a:ext cx="5248699" cy="49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7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algn="just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kembali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rata-rata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(accident, death,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injure)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rata-rata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(rail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road).</a:t>
            </a:r>
          </a:p>
          <a:p>
            <a:pPr marL="463550" algn="just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sekarang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dimiliki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4 data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data rata-rata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data rata-rata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63550" algn="just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Selanjutnya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memplotting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masing-masing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Notebook.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03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248701" cy="4969419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samping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dilihat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luka-luka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konstan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kecuali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Jepang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6" t="26655" r="20523" b="15605"/>
          <a:stretch/>
        </p:blipFill>
        <p:spPr>
          <a:xfrm>
            <a:off x="6086901" y="1690689"/>
            <a:ext cx="5266898" cy="496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860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900" y="1690688"/>
            <a:ext cx="5266899" cy="4942123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erdapat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gap (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sangat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jauh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Jepang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transportasi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kereta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dikarenakan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sedikit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Jepang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bepergian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transportasi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umum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dikarenakan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sangat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jarang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keterlambatan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kereta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Jepang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sangat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disukai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Jepang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ketepatan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29642" r="20298" b="11026"/>
          <a:stretch/>
        </p:blipFill>
        <p:spPr>
          <a:xfrm>
            <a:off x="838199" y="1690688"/>
            <a:ext cx="5248701" cy="49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898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248701" cy="4969419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dikarenakan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transportasi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canggih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self-driving car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orang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beristirahat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self-driving car.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mereka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beristirahat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bepergian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0" t="24665" r="20186" b="16401"/>
          <a:stretch/>
        </p:blipFill>
        <p:spPr>
          <a:xfrm>
            <a:off x="6086901" y="1690688"/>
            <a:ext cx="5266898" cy="4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774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900" y="1690688"/>
            <a:ext cx="5266899" cy="4486275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ari 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permodelan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ARIMA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samping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lihat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rata-rata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diprediksikan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pula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terus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50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mendatang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persiapan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pemerintah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kepolisian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menghadapi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permasalahan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depannya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2" t="63516" r="53197" b="10852"/>
          <a:stretch/>
        </p:blipFill>
        <p:spPr>
          <a:xfrm>
            <a:off x="838199" y="1690687"/>
            <a:ext cx="524869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260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262349" cy="4486275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halnya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rata-rata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pun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diprediksi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ikut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50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mendatang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pemerintah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kepolisian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mengatasi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kemacetan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nantinya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juga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nantinya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disebabkan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bertambahnya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pula.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8" t="68373" r="53778" b="6646"/>
          <a:stretch/>
        </p:blipFill>
        <p:spPr>
          <a:xfrm>
            <a:off x="6096000" y="1690687"/>
            <a:ext cx="52578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143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900" y="1690688"/>
            <a:ext cx="5266899" cy="4486275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rata-rata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50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justru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dikarenakan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kesadaran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berhati-hati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berkendara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diminamilisir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 t="61346" r="53481" b="13813"/>
          <a:stretch/>
        </p:blipFill>
        <p:spPr>
          <a:xfrm>
            <a:off x="838200" y="1690688"/>
            <a:ext cx="524869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161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262349" cy="4486275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ika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diprediksi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justru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dikarenakan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inovasi-inovasi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depannya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transportasi-transportasi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inovasi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mempermudah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orang-orang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bepergian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manapun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nyaman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2" t="61503" r="53361" b="13360"/>
          <a:stretch/>
        </p:blipFill>
        <p:spPr>
          <a:xfrm>
            <a:off x="6100549" y="1690688"/>
            <a:ext cx="5253251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9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900" y="1690688"/>
            <a:ext cx="5266899" cy="5024011"/>
          </a:xfrm>
        </p:spPr>
        <p:txBody>
          <a:bodyPr>
            <a:no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hipotesis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awal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berbanding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lurus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ikut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Sebaliknya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ikut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pemerintah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mengantisipasi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lonjakan-lonjakan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waktu-waktu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tertentu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liburan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akhir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semester,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Idul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Fitri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Natal,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diminimalisir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t="33633" r="20492" b="10852"/>
          <a:stretch/>
        </p:blipFill>
        <p:spPr>
          <a:xfrm>
            <a:off x="838199" y="1690688"/>
            <a:ext cx="5248701" cy="50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035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900" y="1690688"/>
            <a:ext cx="5266899" cy="4969419"/>
          </a:xfrm>
        </p:spPr>
        <p:txBody>
          <a:bodyPr>
            <a:noAutofit/>
          </a:bodyPr>
          <a:lstStyle/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erbeda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hipotesis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awal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di mana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memperkirakan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berbanding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lurus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sebaliknya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berbanding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terbalik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  <a:tabLst>
                <a:tab pos="46355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engan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demikian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negara-negara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lagi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disebabkan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saja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dikarenakan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kelalaian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pengemudi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faktor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t="30810" r="20492" b="14302"/>
          <a:stretch/>
        </p:blipFill>
        <p:spPr>
          <a:xfrm>
            <a:off x="838200" y="1704335"/>
            <a:ext cx="5248699" cy="49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825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ARIMA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memodelkan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memprediksi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depannya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Linear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memperoleh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data-data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kosong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mencari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kemiringannya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memprediksi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ARIMA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berupa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kecenderungan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cenderung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turun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daerah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confident interval di mana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nilainya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confident interval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63550" algn="just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perjalanan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berbanding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lurus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berkembang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tetapi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berbanding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terbalik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88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1155</Words>
  <Application>Microsoft Office PowerPoint</Application>
  <PresentationFormat>Widescreen</PresentationFormat>
  <Paragraphs>251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Calibri</vt:lpstr>
      <vt:lpstr>Calibri Light</vt:lpstr>
      <vt:lpstr>Office Theme</vt:lpstr>
      <vt:lpstr>Analisis Data Kecelakaan Lalu Lintas</vt:lpstr>
      <vt:lpstr>Outline</vt:lpstr>
      <vt:lpstr>Latar Belakang</vt:lpstr>
      <vt:lpstr>Latar Belakang (Cont.)</vt:lpstr>
      <vt:lpstr>Latar Belakang (Cont.)</vt:lpstr>
      <vt:lpstr>Latar Belakang (Cont.)</vt:lpstr>
      <vt:lpstr>Metode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Metode (Cont.)</vt:lpstr>
      <vt:lpstr>Analisis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Analisis (Cont.)</vt:lpstr>
      <vt:lpstr>Kesimpulan</vt:lpstr>
      <vt:lpstr>Link Source Code GitHub</vt:lpstr>
      <vt:lpstr>Link Social Media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Data Kecelakaan Lalu Lintas</dc:title>
  <dc:creator>Ivan Widjanarko</dc:creator>
  <cp:lastModifiedBy>Ivan Widjanarko</cp:lastModifiedBy>
  <cp:revision>110</cp:revision>
  <dcterms:created xsi:type="dcterms:W3CDTF">2019-12-15T07:29:27Z</dcterms:created>
  <dcterms:modified xsi:type="dcterms:W3CDTF">2019-12-16T09:09:04Z</dcterms:modified>
</cp:coreProperties>
</file>